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7" r:id="rId4"/>
    <p:sldId id="258" r:id="rId5"/>
    <p:sldId id="270" r:id="rId6"/>
    <p:sldId id="274" r:id="rId7"/>
    <p:sldId id="272" r:id="rId8"/>
    <p:sldId id="269" r:id="rId9"/>
    <p:sldId id="273" r:id="rId10"/>
    <p:sldId id="279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Meeting -06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Magician Project Update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58B821-B3CF-1DBA-0524-CBDF56DE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GICIAN | Adra Association">
            <a:extLst>
              <a:ext uri="{FF2B5EF4-FFF2-40B4-BE49-F238E27FC236}">
                <a16:creationId xmlns:a16="http://schemas.microsoft.com/office/drawing/2014/main" id="{A5BCDC39-B51F-80E8-3DF2-7B7018D52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0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40F9E85C-5C03-F77B-5D10-235EA07B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1981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8FBC08-7AA2-45C0-A23B-EAC1F1724D4D}"/>
              </a:ext>
            </a:extLst>
          </p:cNvPr>
          <p:cNvCxnSpPr>
            <a:cxnSpLocks/>
          </p:cNvCxnSpPr>
          <p:nvPr/>
        </p:nvCxnSpPr>
        <p:spPr>
          <a:xfrm>
            <a:off x="0" y="1069452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05AC8F-2545-89C0-D5C3-F25C65F94E15}"/>
              </a:ext>
            </a:extLst>
          </p:cNvPr>
          <p:cNvSpPr txBox="1"/>
          <p:nvPr/>
        </p:nvSpPr>
        <p:spPr>
          <a:xfrm>
            <a:off x="3569109" y="299352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09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CF12A-6BF1-E77F-91E7-453B68909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CA89B-B133-F059-FB0A-122CCC1C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4" descr="MAGICIAN | Adra Association">
            <a:extLst>
              <a:ext uri="{FF2B5EF4-FFF2-40B4-BE49-F238E27FC236}">
                <a16:creationId xmlns:a16="http://schemas.microsoft.com/office/drawing/2014/main" id="{B8AD7592-4564-37B5-721C-6E6051678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CCF5D8FB-CA46-03B5-65BD-5068C42F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E0A622-C86C-EB21-101C-70645C50F631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4D4701-D9FC-1A15-305C-B4A998F6E6AE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0" name="Picture 2" descr="Any Questions Images – Browse 4,964 Stock Photos, Vectors, and Video |  Adobe Stock">
            <a:extLst>
              <a:ext uri="{FF2B5EF4-FFF2-40B4-BE49-F238E27FC236}">
                <a16:creationId xmlns:a16="http://schemas.microsoft.com/office/drawing/2014/main" id="{DAF8AF3D-3A74-9082-3544-1D16C9C5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99" y="3237273"/>
            <a:ext cx="4714291" cy="26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123E9-31CF-C712-9B82-BE8833F2BDBA}"/>
              </a:ext>
            </a:extLst>
          </p:cNvPr>
          <p:cNvSpPr/>
          <p:nvPr/>
        </p:nvSpPr>
        <p:spPr>
          <a:xfrm rot="10800000" flipV="1">
            <a:off x="115706" y="2038710"/>
            <a:ext cx="772060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very much for your </a:t>
            </a:r>
            <a:r>
              <a:rPr lang="en-I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Attention </a:t>
            </a:r>
            <a:endParaRPr lang="en-GB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87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GICIAN | Adra Association">
            <a:extLst>
              <a:ext uri="{FF2B5EF4-FFF2-40B4-BE49-F238E27FC236}">
                <a16:creationId xmlns:a16="http://schemas.microsoft.com/office/drawing/2014/main" id="{0485CD8D-8FFC-C7FE-28C6-FE30C1E8E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287000" y="0"/>
            <a:ext cx="1905000" cy="12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C0F520B-73C1-9DF2-711B-D06D016DC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15" y="308900"/>
            <a:ext cx="3136467" cy="76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BC1CD2-FC6D-B17F-15EB-98595FE056E0}"/>
              </a:ext>
            </a:extLst>
          </p:cNvPr>
          <p:cNvSpPr/>
          <p:nvPr/>
        </p:nvSpPr>
        <p:spPr>
          <a:xfrm>
            <a:off x="12208" y="2578872"/>
            <a:ext cx="490118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Project: Magician </a:t>
            </a:r>
          </a:p>
          <a:p>
            <a:pPr algn="ctr"/>
            <a:r>
              <a:rPr lang="en-I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Status Update</a:t>
            </a:r>
            <a:endParaRPr lang="en-GB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6471A07C-AEC7-FFAA-DA06-1B8C44F0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75" y="2306119"/>
            <a:ext cx="4286251" cy="24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090D8-8361-1B69-36A8-07F2575A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2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ADF20-04B9-37C6-8A46-7EB6AE59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C618-9949-4DCD-86D0-97CB081E6E13}" type="datetime1">
              <a:rPr lang="en-GB" smtClean="0"/>
              <a:t>20/01/2025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879B3-5CC2-C4BD-58B1-EA356783D074}"/>
              </a:ext>
            </a:extLst>
          </p:cNvPr>
          <p:cNvSpPr txBox="1"/>
          <p:nvPr/>
        </p:nvSpPr>
        <p:spPr>
          <a:xfrm>
            <a:off x="1818664" y="4148532"/>
            <a:ext cx="6189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Meeting -06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27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D50E0-5B6E-93C2-48FB-4B677EB2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3</a:t>
            </a:fld>
            <a:endParaRPr lang="en-GB"/>
          </a:p>
        </p:txBody>
      </p:sp>
      <p:pic>
        <p:nvPicPr>
          <p:cNvPr id="3" name="Picture 4" descr="MAGICIAN | Adra Association">
            <a:extLst>
              <a:ext uri="{FF2B5EF4-FFF2-40B4-BE49-F238E27FC236}">
                <a16:creationId xmlns:a16="http://schemas.microsoft.com/office/drawing/2014/main" id="{997EEE2A-0183-C4E7-7E79-8B117A52D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8B91AA96-1445-6AB2-955E-4BFA6B79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8784BC-5987-AB8B-A16C-78C8F3F3F4B7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936540-EAB8-4EE9-D50D-7ABB95E31868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1DF5AF-DF2C-02B8-7B04-B76232DFD13B}"/>
              </a:ext>
            </a:extLst>
          </p:cNvPr>
          <p:cNvSpPr txBox="1"/>
          <p:nvPr/>
        </p:nvSpPr>
        <p:spPr>
          <a:xfrm>
            <a:off x="441988" y="1463361"/>
            <a:ext cx="5277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Design of a direct End effector for gripping Tool</a:t>
            </a:r>
          </a:p>
        </p:txBody>
      </p:sp>
      <p:pic>
        <p:nvPicPr>
          <p:cNvPr id="29" name="Picture 4" descr="MAGICIAN | Adra Association">
            <a:extLst>
              <a:ext uri="{FF2B5EF4-FFF2-40B4-BE49-F238E27FC236}">
                <a16:creationId xmlns:a16="http://schemas.microsoft.com/office/drawing/2014/main" id="{0ED7BAB4-FFC3-C302-BA0F-9F41A9CAA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0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A290202E-34EE-4153-123F-7ECEE7585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1981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286AEA-E83C-C7B4-9D6D-94E7D90B4005}"/>
              </a:ext>
            </a:extLst>
          </p:cNvPr>
          <p:cNvCxnSpPr>
            <a:cxnSpLocks/>
          </p:cNvCxnSpPr>
          <p:nvPr/>
        </p:nvCxnSpPr>
        <p:spPr>
          <a:xfrm>
            <a:off x="0" y="1069452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29F73D0-A948-6436-8958-21CC1E666EA2}"/>
              </a:ext>
            </a:extLst>
          </p:cNvPr>
          <p:cNvSpPr txBox="1"/>
          <p:nvPr/>
        </p:nvSpPr>
        <p:spPr>
          <a:xfrm>
            <a:off x="3569109" y="299352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DD7D99-1CB0-24C8-4141-96AD1A24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14" y="1924151"/>
            <a:ext cx="6691701" cy="44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5F919749-3BAB-81F8-1AF7-B23A411E986C}"/>
              </a:ext>
            </a:extLst>
          </p:cNvPr>
          <p:cNvSpPr/>
          <p:nvPr/>
        </p:nvSpPr>
        <p:spPr>
          <a:xfrm>
            <a:off x="8713237" y="2492683"/>
            <a:ext cx="2537926" cy="661064"/>
          </a:xfrm>
          <a:prstGeom prst="borderCallout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Top flange which will mounted to Doosan</a:t>
            </a:r>
            <a:endParaRPr lang="en-GB" dirty="0"/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DBD870D7-1880-D736-B167-32B009780EB8}"/>
              </a:ext>
            </a:extLst>
          </p:cNvPr>
          <p:cNvSpPr/>
          <p:nvPr/>
        </p:nvSpPr>
        <p:spPr>
          <a:xfrm flipH="1">
            <a:off x="188166" y="3520458"/>
            <a:ext cx="2088503" cy="104220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469"/>
              <a:gd name="adj6" fmla="val -350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Lower flange which will hold the tool along with the FT sensor.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841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071A27-A478-2742-799B-F165819D68CB}"/>
              </a:ext>
            </a:extLst>
          </p:cNvPr>
          <p:cNvSpPr txBox="1"/>
          <p:nvPr/>
        </p:nvSpPr>
        <p:spPr>
          <a:xfrm>
            <a:off x="488931" y="1424238"/>
            <a:ext cx="45508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Currently doing the designing of the Vibration Isolator for the tool.</a:t>
            </a:r>
          </a:p>
        </p:txBody>
      </p:sp>
      <p:pic>
        <p:nvPicPr>
          <p:cNvPr id="4" name="Picture 4" descr="MAGICIAN | Adra Association">
            <a:extLst>
              <a:ext uri="{FF2B5EF4-FFF2-40B4-BE49-F238E27FC236}">
                <a16:creationId xmlns:a16="http://schemas.microsoft.com/office/drawing/2014/main" id="{4CC93EFB-06B9-918A-7B04-1D84D4BF3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0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6447EF6-3FA3-5E3D-63FD-E1CABB40C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1981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1B7CE9-47C1-D4D4-4A7B-EA14E875AA9C}"/>
              </a:ext>
            </a:extLst>
          </p:cNvPr>
          <p:cNvCxnSpPr>
            <a:cxnSpLocks/>
          </p:cNvCxnSpPr>
          <p:nvPr/>
        </p:nvCxnSpPr>
        <p:spPr>
          <a:xfrm>
            <a:off x="0" y="1069452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F60B56-264E-9E0B-F2B8-68C2FFE270EE}"/>
              </a:ext>
            </a:extLst>
          </p:cNvPr>
          <p:cNvSpPr txBox="1"/>
          <p:nvPr/>
        </p:nvSpPr>
        <p:spPr>
          <a:xfrm>
            <a:off x="3569109" y="299352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E11BB-69AA-C688-18AC-0FE803C99438}"/>
              </a:ext>
            </a:extLst>
          </p:cNvPr>
          <p:cNvSpPr txBox="1"/>
          <p:nvPr/>
        </p:nvSpPr>
        <p:spPr>
          <a:xfrm>
            <a:off x="488931" y="2230016"/>
            <a:ext cx="48163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As from the earlier data that was obtained earlier results by which in an ideal condition the max forces that will generate when the tool is under operation is between </a:t>
            </a:r>
            <a:r>
              <a:rPr lang="en-IN" b="1" dirty="0">
                <a:solidFill>
                  <a:srgbClr val="FF3300"/>
                </a:solidFill>
              </a:rPr>
              <a:t>130-195 Hz.</a:t>
            </a:r>
          </a:p>
          <a:p>
            <a:endParaRPr lang="en-IN" b="1" dirty="0">
              <a:solidFill>
                <a:srgbClr val="FF33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By knowing the tool’s frequency range and now possible to design the vibration isolator which should not coincide with the above frequency range.</a:t>
            </a:r>
          </a:p>
        </p:txBody>
      </p:sp>
      <p:pic>
        <p:nvPicPr>
          <p:cNvPr id="9" name="Picture 8" descr="A drawing of a letter l&#10;&#10;Description automatically generated with medium confidence">
            <a:extLst>
              <a:ext uri="{FF2B5EF4-FFF2-40B4-BE49-F238E27FC236}">
                <a16:creationId xmlns:a16="http://schemas.microsoft.com/office/drawing/2014/main" id="{CCB20CE7-BEFE-3DE5-BB8B-AE10E2A2B0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182" y="1326317"/>
            <a:ext cx="4229100" cy="2190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45AEC5-622A-8524-9F73-34DEE1B2F833}"/>
              </a:ext>
            </a:extLst>
          </p:cNvPr>
          <p:cNvSpPr txBox="1"/>
          <p:nvPr/>
        </p:nvSpPr>
        <p:spPr>
          <a:xfrm>
            <a:off x="7980872" y="4137907"/>
            <a:ext cx="3631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Current Method: Using the folded beams to mitigate the vibrations along the 3 axis</a:t>
            </a:r>
          </a:p>
        </p:txBody>
      </p:sp>
    </p:spTree>
    <p:extLst>
      <p:ext uri="{BB962C8B-B14F-4D97-AF65-F5344CB8AC3E}">
        <p14:creationId xmlns:p14="http://schemas.microsoft.com/office/powerpoint/2010/main" val="391205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1FEB3-A735-B1CB-71A8-28CF67763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GICIAN | Adra Association">
            <a:extLst>
              <a:ext uri="{FF2B5EF4-FFF2-40B4-BE49-F238E27FC236}">
                <a16:creationId xmlns:a16="http://schemas.microsoft.com/office/drawing/2014/main" id="{0EF28D49-50C3-EB0A-EE1B-C0398D3B4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0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04738510-EDA4-C303-6A76-F6A6998BB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1981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DC76E-BFC9-92EF-5F58-57CAF40EB363}"/>
              </a:ext>
            </a:extLst>
          </p:cNvPr>
          <p:cNvCxnSpPr>
            <a:cxnSpLocks/>
          </p:cNvCxnSpPr>
          <p:nvPr/>
        </p:nvCxnSpPr>
        <p:spPr>
          <a:xfrm>
            <a:off x="0" y="1069452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12A9B0-6E0E-E252-39E1-C1A6958EF6BE}"/>
              </a:ext>
            </a:extLst>
          </p:cNvPr>
          <p:cNvSpPr txBox="1"/>
          <p:nvPr/>
        </p:nvSpPr>
        <p:spPr>
          <a:xfrm>
            <a:off x="3569109" y="299352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CAC7F-E1CA-DA8B-7D37-0BE9557484EB}"/>
              </a:ext>
            </a:extLst>
          </p:cNvPr>
          <p:cNvSpPr txBox="1"/>
          <p:nvPr/>
        </p:nvSpPr>
        <p:spPr>
          <a:xfrm>
            <a:off x="115706" y="1207105"/>
            <a:ext cx="4988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Initial design approach</a:t>
            </a:r>
          </a:p>
        </p:txBody>
      </p:sp>
      <p:pic>
        <p:nvPicPr>
          <p:cNvPr id="17" name="Picture 16" descr="A diagram of a flexible platform&#10;&#10;Description automatically generated">
            <a:extLst>
              <a:ext uri="{FF2B5EF4-FFF2-40B4-BE49-F238E27FC236}">
                <a16:creationId xmlns:a16="http://schemas.microsoft.com/office/drawing/2014/main" id="{D3AC66CA-80EF-E793-A4AD-437089A6C1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3"/>
          <a:stretch/>
        </p:blipFill>
        <p:spPr>
          <a:xfrm>
            <a:off x="0" y="3960237"/>
            <a:ext cx="4672642" cy="28057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9A0989-4B72-48CC-8773-03929C9A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1" y="1699633"/>
            <a:ext cx="3301266" cy="2197890"/>
          </a:xfrm>
          <a:prstGeom prst="rect">
            <a:avLst/>
          </a:prstGeom>
        </p:spPr>
      </p:pic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3AEEA849-2E3F-FDA8-68AE-8300025363E7}"/>
              </a:ext>
            </a:extLst>
          </p:cNvPr>
          <p:cNvSpPr/>
          <p:nvPr/>
        </p:nvSpPr>
        <p:spPr>
          <a:xfrm>
            <a:off x="4791183" y="1363979"/>
            <a:ext cx="3593691" cy="1007195"/>
          </a:xfrm>
          <a:prstGeom prst="borderCallout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is the top part that which hold the tool and also isolates the radial forces</a:t>
            </a:r>
            <a:endParaRPr lang="en-GB" dirty="0"/>
          </a:p>
        </p:txBody>
      </p: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1CCB7BE3-778D-2405-9AC1-7C1045E0C265}"/>
              </a:ext>
            </a:extLst>
          </p:cNvPr>
          <p:cNvSpPr/>
          <p:nvPr/>
        </p:nvSpPr>
        <p:spPr>
          <a:xfrm>
            <a:off x="5103983" y="3983229"/>
            <a:ext cx="3593691" cy="1007195"/>
          </a:xfrm>
          <a:prstGeom prst="borderCallout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part holds underneath the top part that which isolates the axial loads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D8D4E6-D605-EC18-90F3-C7F3A135F4EB}"/>
              </a:ext>
            </a:extLst>
          </p:cNvPr>
          <p:cNvSpPr txBox="1"/>
          <p:nvPr/>
        </p:nvSpPr>
        <p:spPr>
          <a:xfrm>
            <a:off x="5477774" y="6363631"/>
            <a:ext cx="6512943" cy="23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9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Modeling</a:t>
            </a:r>
            <a:r>
              <a:rPr lang="en-GB" sz="9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design and analysis of low frequency platform for attenuating micro-vibration in spacecraft by D. Kamesh et al.,2010.</a:t>
            </a:r>
          </a:p>
        </p:txBody>
      </p:sp>
    </p:spTree>
    <p:extLst>
      <p:ext uri="{BB962C8B-B14F-4D97-AF65-F5344CB8AC3E}">
        <p14:creationId xmlns:p14="http://schemas.microsoft.com/office/powerpoint/2010/main" val="44261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73982-693B-E75C-1262-626D2306D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GICIAN | Adra Association">
            <a:extLst>
              <a:ext uri="{FF2B5EF4-FFF2-40B4-BE49-F238E27FC236}">
                <a16:creationId xmlns:a16="http://schemas.microsoft.com/office/drawing/2014/main" id="{9608C9CA-821F-0052-6F15-FB033C298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0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B0E19620-B908-16CA-16B5-B2F77595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1981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623E5B-9B08-E0CA-B642-5C58E8E46C17}"/>
              </a:ext>
            </a:extLst>
          </p:cNvPr>
          <p:cNvCxnSpPr>
            <a:cxnSpLocks/>
          </p:cNvCxnSpPr>
          <p:nvPr/>
        </p:nvCxnSpPr>
        <p:spPr>
          <a:xfrm>
            <a:off x="0" y="1069452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68E9C0-CD66-AC43-4733-9B7C9115EB6C}"/>
              </a:ext>
            </a:extLst>
          </p:cNvPr>
          <p:cNvSpPr txBox="1"/>
          <p:nvPr/>
        </p:nvSpPr>
        <p:spPr>
          <a:xfrm>
            <a:off x="3569109" y="299352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A55535D2-280E-C82E-04C2-965C1F276570}"/>
              </a:ext>
            </a:extLst>
          </p:cNvPr>
          <p:cNvSpPr/>
          <p:nvPr/>
        </p:nvSpPr>
        <p:spPr>
          <a:xfrm>
            <a:off x="470904" y="1352418"/>
            <a:ext cx="2821208" cy="77637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/>
              <a:t>Euler Bernoulli beam bending theory</a:t>
            </a:r>
            <a:endParaRPr lang="en-GB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4ECEB3-8E2C-8881-06E2-737E7AC7D7D4}"/>
              </a:ext>
            </a:extLst>
          </p:cNvPr>
          <p:cNvSpPr txBox="1"/>
          <p:nvPr/>
        </p:nvSpPr>
        <p:spPr>
          <a:xfrm>
            <a:off x="509154" y="2430615"/>
            <a:ext cx="610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Beam Deflection Equation: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518451-7816-C937-B91A-B4BD15B17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71" y="2768280"/>
            <a:ext cx="3362794" cy="876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2DA5E-3A20-6550-E75D-E4E312EE54F4}"/>
              </a:ext>
            </a:extLst>
          </p:cNvPr>
          <p:cNvSpPr txBox="1"/>
          <p:nvPr/>
        </p:nvSpPr>
        <p:spPr>
          <a:xfrm>
            <a:off x="509154" y="3565576"/>
            <a:ext cx="6107502" cy="1455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/>
              <a:t>Where:</a:t>
            </a:r>
          </a:p>
          <a:p>
            <a:pPr>
              <a:lnSpc>
                <a:spcPct val="150000"/>
              </a:lnSpc>
            </a:pPr>
            <a:r>
              <a:rPr lang="en-GB" sz="1000" dirty="0"/>
              <a:t>E: Modulus of elasticity (Young's modulus) of the material</a:t>
            </a:r>
          </a:p>
          <a:p>
            <a:pPr>
              <a:lnSpc>
                <a:spcPct val="150000"/>
              </a:lnSpc>
            </a:pPr>
            <a:r>
              <a:rPr lang="en-GB" sz="1000" dirty="0"/>
              <a:t>I: Second moment of area (moment of inertia) of the beam's cross-section</a:t>
            </a:r>
          </a:p>
          <a:p>
            <a:pPr>
              <a:lnSpc>
                <a:spcPct val="150000"/>
              </a:lnSpc>
            </a:pPr>
            <a:r>
              <a:rPr lang="en-GB" sz="1000" dirty="0"/>
              <a:t>w(x): Transverse deflection of the beam as a function of xxx</a:t>
            </a:r>
          </a:p>
          <a:p>
            <a:pPr>
              <a:lnSpc>
                <a:spcPct val="150000"/>
              </a:lnSpc>
            </a:pPr>
            <a:r>
              <a:rPr lang="en-GB" sz="1000" dirty="0"/>
              <a:t>q(x): Distributed load per unit length along the beam</a:t>
            </a:r>
          </a:p>
          <a:p>
            <a:pPr>
              <a:lnSpc>
                <a:spcPct val="150000"/>
              </a:lnSpc>
            </a:pPr>
            <a:r>
              <a:rPr lang="en-GB" sz="1000" dirty="0"/>
              <a:t>x: Position along the length of the beam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B601F60-A1BF-6666-D5EF-5246C1F41B34}"/>
              </a:ext>
            </a:extLst>
          </p:cNvPr>
          <p:cNvSpPr/>
          <p:nvPr/>
        </p:nvSpPr>
        <p:spPr>
          <a:xfrm>
            <a:off x="3907766" y="2932051"/>
            <a:ext cx="103516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0F83E-0050-428D-6CDF-D55CB19A7FE0}"/>
              </a:ext>
            </a:extLst>
          </p:cNvPr>
          <p:cNvSpPr txBox="1"/>
          <p:nvPr/>
        </p:nvSpPr>
        <p:spPr>
          <a:xfrm>
            <a:off x="5315309" y="2398948"/>
            <a:ext cx="610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Stiffness Matrix for a Beam Element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0CA3FA-595E-942A-3FDC-BAE2FF555203}"/>
              </a:ext>
            </a:extLst>
          </p:cNvPr>
          <p:cNvSpPr txBox="1"/>
          <p:nvPr/>
        </p:nvSpPr>
        <p:spPr>
          <a:xfrm>
            <a:off x="5315309" y="2768280"/>
            <a:ext cx="61075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Using the Euler-Bernoulli theory, the </a:t>
            </a:r>
            <a:r>
              <a:rPr lang="en-GB" sz="1200" b="1" dirty="0"/>
              <a:t>stiffness matrix for a two-node beam element</a:t>
            </a:r>
            <a:endParaRPr lang="en-GB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5B7D7F-C3FF-354B-53DC-A369B64DB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383" y="3153182"/>
            <a:ext cx="4486901" cy="1448002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A1DAEA99-9705-59E8-F56F-9864D4596D7B}"/>
              </a:ext>
            </a:extLst>
          </p:cNvPr>
          <p:cNvSpPr/>
          <p:nvPr/>
        </p:nvSpPr>
        <p:spPr>
          <a:xfrm>
            <a:off x="8013940" y="4601184"/>
            <a:ext cx="379562" cy="6695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400F1-7F9F-D35A-30B6-9AB3AE8F9E74}"/>
              </a:ext>
            </a:extLst>
          </p:cNvPr>
          <p:cNvSpPr txBox="1"/>
          <p:nvPr/>
        </p:nvSpPr>
        <p:spPr>
          <a:xfrm>
            <a:off x="6425380" y="5270740"/>
            <a:ext cx="610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Finding the Natural Frequencies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B1093F-373F-D7F9-485E-2D4063DFAFC2}"/>
              </a:ext>
            </a:extLst>
          </p:cNvPr>
          <p:cNvSpPr txBox="1"/>
          <p:nvPr/>
        </p:nvSpPr>
        <p:spPr>
          <a:xfrm>
            <a:off x="6425380" y="5588170"/>
            <a:ext cx="6267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Are determined by solving the eigenvalue problem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635C587-D74D-B0AA-3334-004C05ECA2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30"/>
          <a:stretch/>
        </p:blipFill>
        <p:spPr>
          <a:xfrm>
            <a:off x="9915314" y="5293179"/>
            <a:ext cx="2237117" cy="4953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A5EFB37-A72A-34FF-320E-901DDEE25639}"/>
              </a:ext>
            </a:extLst>
          </p:cNvPr>
          <p:cNvSpPr txBox="1"/>
          <p:nvPr/>
        </p:nvSpPr>
        <p:spPr>
          <a:xfrm>
            <a:off x="5459222" y="5662511"/>
            <a:ext cx="6344728" cy="1224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/>
              <a:t>Where: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0" dirty="0"/>
              <a:t>[K]: Global stiffness matrix assembled from all beam elements.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0" dirty="0"/>
              <a:t>[M]: Global mass matrix (consistent mass matrix for the beam elements).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000" dirty="0"/>
              <a:t>ω: </a:t>
            </a:r>
            <a:r>
              <a:rPr lang="en-GB" sz="1000" dirty="0"/>
              <a:t>Natural angular frequency (</a:t>
            </a:r>
            <a:r>
              <a:rPr lang="el-GR" sz="1000" dirty="0"/>
              <a:t>ω=2π</a:t>
            </a:r>
            <a:r>
              <a:rPr lang="en-GB" sz="1000" dirty="0"/>
              <a:t>f, where f is the natural frequency).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0" dirty="0"/>
              <a:t>{u}: Mode shape vector.</a:t>
            </a:r>
          </a:p>
        </p:txBody>
      </p:sp>
    </p:spTree>
    <p:extLst>
      <p:ext uri="{BB962C8B-B14F-4D97-AF65-F5344CB8AC3E}">
        <p14:creationId xmlns:p14="http://schemas.microsoft.com/office/powerpoint/2010/main" val="206376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B29A4-B11A-EB54-543E-D88BD1ADC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GICIAN | Adra Association">
            <a:extLst>
              <a:ext uri="{FF2B5EF4-FFF2-40B4-BE49-F238E27FC236}">
                <a16:creationId xmlns:a16="http://schemas.microsoft.com/office/drawing/2014/main" id="{1BD03EA6-AC84-2994-95CB-B9B90431F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0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C96517C1-1372-76E7-490B-275C6514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1981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3A035B-1C6E-718A-81F6-0CBF22FC3447}"/>
              </a:ext>
            </a:extLst>
          </p:cNvPr>
          <p:cNvCxnSpPr>
            <a:cxnSpLocks/>
          </p:cNvCxnSpPr>
          <p:nvPr/>
        </p:nvCxnSpPr>
        <p:spPr>
          <a:xfrm>
            <a:off x="0" y="1069452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1D7FE4-4348-EB95-DD77-68F39F8CF13F}"/>
              </a:ext>
            </a:extLst>
          </p:cNvPr>
          <p:cNvSpPr txBox="1"/>
          <p:nvPr/>
        </p:nvSpPr>
        <p:spPr>
          <a:xfrm>
            <a:off x="3569109" y="299352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72D044-FF2E-20DF-E36A-FFB152D3F346}"/>
              </a:ext>
            </a:extLst>
          </p:cNvPr>
          <p:cNvSpPr txBox="1"/>
          <p:nvPr/>
        </p:nvSpPr>
        <p:spPr>
          <a:xfrm>
            <a:off x="390437" y="1207105"/>
            <a:ext cx="49882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Additionally thinking to integrate a Constant force mechanism  like this one…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B13B1-0CA7-04C9-E222-1F409ED2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1" y="2199738"/>
            <a:ext cx="5031431" cy="2988132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5358A0DA-8A49-D9B3-BE54-42F16891ED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83948" y="2961754"/>
            <a:ext cx="233744" cy="23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EB7BFA8-395F-A445-86DF-7EFA155D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661" y="1853436"/>
            <a:ext cx="4346185" cy="34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712A6F-737B-CE39-A7AB-B95B7D442AD5}"/>
              </a:ext>
            </a:extLst>
          </p:cNvPr>
          <p:cNvSpPr txBox="1"/>
          <p:nvPr/>
        </p:nvSpPr>
        <p:spPr>
          <a:xfrm>
            <a:off x="8315864" y="5315476"/>
            <a:ext cx="174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Displacement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67CDC-9428-2397-EDF6-2B8B2A739E03}"/>
              </a:ext>
            </a:extLst>
          </p:cNvPr>
          <p:cNvSpPr txBox="1"/>
          <p:nvPr/>
        </p:nvSpPr>
        <p:spPr>
          <a:xfrm rot="16200000">
            <a:off x="6136070" y="2733833"/>
            <a:ext cx="1742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Force</a:t>
            </a:r>
          </a:p>
          <a:p>
            <a:endParaRPr lang="en-IN" dirty="0"/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31C29-99DC-AA03-963D-B149AE5EA439}"/>
              </a:ext>
            </a:extLst>
          </p:cNvPr>
          <p:cNvSpPr txBox="1"/>
          <p:nvPr/>
        </p:nvSpPr>
        <p:spPr>
          <a:xfrm>
            <a:off x="681501" y="6442646"/>
            <a:ext cx="6107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dirty="0"/>
              <a:t>Wei, </a:t>
            </a:r>
            <a:r>
              <a:rPr lang="en-GB" sz="800" dirty="0" err="1"/>
              <a:t>Yuzhang</a:t>
            </a:r>
            <a:r>
              <a:rPr lang="en-GB" sz="800" dirty="0"/>
              <a:t>, and </a:t>
            </a:r>
            <a:r>
              <a:rPr lang="en-GB" sz="800" dirty="0" err="1"/>
              <a:t>Qingsong</a:t>
            </a:r>
            <a:r>
              <a:rPr lang="en-GB" sz="800" dirty="0"/>
              <a:t> Xu. "Design of a new passive end-effector based on constant-force mechanism for robotic polishing." Robotics and Computer-Integrated Manufacturing 74 (2022): 102278.</a:t>
            </a:r>
          </a:p>
        </p:txBody>
      </p:sp>
    </p:spTree>
    <p:extLst>
      <p:ext uri="{BB962C8B-B14F-4D97-AF65-F5344CB8AC3E}">
        <p14:creationId xmlns:p14="http://schemas.microsoft.com/office/powerpoint/2010/main" val="1478134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A5B3E-BDD7-21D6-0D2A-282E29F9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GICIAN | Adra Association">
            <a:extLst>
              <a:ext uri="{FF2B5EF4-FFF2-40B4-BE49-F238E27FC236}">
                <a16:creationId xmlns:a16="http://schemas.microsoft.com/office/drawing/2014/main" id="{42B15DDA-BCA4-30B4-D43A-9C493E60D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0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AE45022D-74A8-DF9C-5308-D79B9AB2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1981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4B6D4A-F72E-6644-CE3D-8D8D348963F3}"/>
              </a:ext>
            </a:extLst>
          </p:cNvPr>
          <p:cNvCxnSpPr>
            <a:cxnSpLocks/>
          </p:cNvCxnSpPr>
          <p:nvPr/>
        </p:nvCxnSpPr>
        <p:spPr>
          <a:xfrm>
            <a:off x="0" y="1069452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511F9D-EDDD-3C40-BA28-544B27B4DC4B}"/>
              </a:ext>
            </a:extLst>
          </p:cNvPr>
          <p:cNvSpPr txBox="1"/>
          <p:nvPr/>
        </p:nvSpPr>
        <p:spPr>
          <a:xfrm>
            <a:off x="3569109" y="299352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42E57-33F5-F764-3FC3-C00DE0ACB6C5}"/>
              </a:ext>
            </a:extLst>
          </p:cNvPr>
          <p:cNvSpPr txBox="1"/>
          <p:nvPr/>
        </p:nvSpPr>
        <p:spPr>
          <a:xfrm flipH="1">
            <a:off x="629728" y="1328468"/>
            <a:ext cx="4520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Recently conducted some modal analysis and Frequency response analysis in Creo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6A0E4-97A5-3F6D-ABD3-3442A7186E67}"/>
              </a:ext>
            </a:extLst>
          </p:cNvPr>
          <p:cNvSpPr txBox="1"/>
          <p:nvPr/>
        </p:nvSpPr>
        <p:spPr>
          <a:xfrm>
            <a:off x="301924" y="2096219"/>
            <a:ext cx="290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Modal Analysis Results for a trial model:</a:t>
            </a:r>
            <a:endParaRPr lang="en-GB" dirty="0"/>
          </a:p>
        </p:txBody>
      </p:sp>
      <p:pic>
        <p:nvPicPr>
          <p:cNvPr id="10" name="Recording 2025-01-20 220029">
            <a:hlinkClick r:id="" action="ppaction://media"/>
            <a:extLst>
              <a:ext uri="{FF2B5EF4-FFF2-40B4-BE49-F238E27FC236}">
                <a16:creationId xmlns:a16="http://schemas.microsoft.com/office/drawing/2014/main" id="{95F806DD-23C5-D8AE-4FE3-F5B2F795EE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29133" y="2553419"/>
            <a:ext cx="9424174" cy="3942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CFD955-1A28-D767-8378-B9E3EB05863E}"/>
              </a:ext>
            </a:extLst>
          </p:cNvPr>
          <p:cNvSpPr txBox="1"/>
          <p:nvPr/>
        </p:nvSpPr>
        <p:spPr>
          <a:xfrm>
            <a:off x="438693" y="3664890"/>
            <a:ext cx="61075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200" dirty="0"/>
          </a:p>
          <a:p>
            <a:r>
              <a:rPr lang="en-GB" sz="1200" dirty="0"/>
              <a:t>   Number of Modes: 4</a:t>
            </a:r>
          </a:p>
          <a:p>
            <a:endParaRPr lang="en-GB" sz="1200" dirty="0"/>
          </a:p>
          <a:p>
            <a:r>
              <a:rPr lang="en-GB" sz="1200" dirty="0"/>
              <a:t>      Mode  Frequency (Hz)</a:t>
            </a:r>
          </a:p>
          <a:p>
            <a:r>
              <a:rPr lang="en-GB" sz="1200" dirty="0"/>
              <a:t>      ----  --------------</a:t>
            </a:r>
          </a:p>
          <a:p>
            <a:r>
              <a:rPr lang="en-GB" sz="1200" dirty="0"/>
              <a:t>         1   1.623317e-02</a:t>
            </a:r>
          </a:p>
          <a:p>
            <a:r>
              <a:rPr lang="en-GB" sz="1200" dirty="0"/>
              <a:t>         2   2.087219e-02</a:t>
            </a:r>
          </a:p>
          <a:p>
            <a:r>
              <a:rPr lang="en-GB" sz="1200" dirty="0"/>
              <a:t>         3   4.393663e-02</a:t>
            </a:r>
          </a:p>
          <a:p>
            <a:r>
              <a:rPr lang="en-GB" sz="1200" dirty="0"/>
              <a:t>         4   4.766945e-02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00B050"/>
                </a:solidFill>
              </a:rPr>
              <a:t>Material : AI6061</a:t>
            </a:r>
          </a:p>
        </p:txBody>
      </p:sp>
    </p:spTree>
    <p:extLst>
      <p:ext uri="{BB962C8B-B14F-4D97-AF65-F5344CB8AC3E}">
        <p14:creationId xmlns:p14="http://schemas.microsoft.com/office/powerpoint/2010/main" val="118900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8A8D-D2F5-646D-DBD5-230FDF43D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GICIAN | Adra Association">
            <a:extLst>
              <a:ext uri="{FF2B5EF4-FFF2-40B4-BE49-F238E27FC236}">
                <a16:creationId xmlns:a16="http://schemas.microsoft.com/office/drawing/2014/main" id="{57D3671A-ABF0-E481-D07C-78365D5F1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0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AAD2B389-6CFA-381F-70EB-3B1CECCBD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1981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445048-0B90-F5BA-13E3-10ED30F18CBA}"/>
              </a:ext>
            </a:extLst>
          </p:cNvPr>
          <p:cNvCxnSpPr>
            <a:cxnSpLocks/>
          </p:cNvCxnSpPr>
          <p:nvPr/>
        </p:nvCxnSpPr>
        <p:spPr>
          <a:xfrm>
            <a:off x="0" y="1069452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4F8E97-08C2-33B9-69A0-9560483B0E20}"/>
              </a:ext>
            </a:extLst>
          </p:cNvPr>
          <p:cNvSpPr txBox="1"/>
          <p:nvPr/>
        </p:nvSpPr>
        <p:spPr>
          <a:xfrm>
            <a:off x="3569109" y="299352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2034F-BDFA-EE2C-3CB5-E59BF6F97202}"/>
              </a:ext>
            </a:extLst>
          </p:cNvPr>
          <p:cNvSpPr txBox="1"/>
          <p:nvPr/>
        </p:nvSpPr>
        <p:spPr>
          <a:xfrm>
            <a:off x="35981" y="1326317"/>
            <a:ext cx="4988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Frequency Response Analysis:</a:t>
            </a:r>
          </a:p>
        </p:txBody>
      </p:sp>
      <p:pic>
        <p:nvPicPr>
          <p:cNvPr id="3" name="Picture 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721A874B-C213-E266-1FB5-0AFCE351A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17" y="2203025"/>
            <a:ext cx="8570691" cy="3585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9E34A-F222-0E3E-F5C0-7EC5A9688CDA}"/>
              </a:ext>
            </a:extLst>
          </p:cNvPr>
          <p:cNvSpPr txBox="1"/>
          <p:nvPr/>
        </p:nvSpPr>
        <p:spPr>
          <a:xfrm>
            <a:off x="793630" y="6142008"/>
            <a:ext cx="6366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dirty="0"/>
              <a:t>From the following graph it is evident that the given system will be having its excitation  frequencies in the above mentioned frequencies.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0474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Meeting-05</Template>
  <TotalTime>67</TotalTime>
  <Words>543</Words>
  <Application>Microsoft Office PowerPoint</Application>
  <PresentationFormat>Widescreen</PresentationFormat>
  <Paragraphs>69</Paragraphs>
  <Slides>11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Wingdings</vt:lpstr>
      <vt:lpstr>Office Theme</vt:lpstr>
      <vt:lpstr>Meeting -06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Istituto Italiano di Tecnologia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Sriram Duddu</dc:creator>
  <cp:lastModifiedBy>Sai Sriram Duddu</cp:lastModifiedBy>
  <cp:revision>3</cp:revision>
  <dcterms:created xsi:type="dcterms:W3CDTF">2025-01-20T21:49:19Z</dcterms:created>
  <dcterms:modified xsi:type="dcterms:W3CDTF">2025-01-20T22:56:29Z</dcterms:modified>
</cp:coreProperties>
</file>